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3" r:id="rId2"/>
    <p:sldId id="271" r:id="rId3"/>
    <p:sldId id="268" r:id="rId4"/>
    <p:sldId id="256" r:id="rId5"/>
    <p:sldId id="264" r:id="rId6"/>
    <p:sldId id="266" r:id="rId7"/>
    <p:sldId id="267" r:id="rId8"/>
    <p:sldId id="269" r:id="rId9"/>
    <p:sldId id="272" r:id="rId10"/>
    <p:sldId id="273" r:id="rId11"/>
    <p:sldId id="274" r:id="rId12"/>
    <p:sldId id="277" r:id="rId13"/>
    <p:sldId id="278" r:id="rId14"/>
    <p:sldId id="276" r:id="rId15"/>
    <p:sldId id="279" r:id="rId16"/>
    <p:sldId id="275" r:id="rId17"/>
    <p:sldId id="280" r:id="rId18"/>
    <p:sldId id="281" r:id="rId19"/>
    <p:sldId id="286" r:id="rId20"/>
    <p:sldId id="288" r:id="rId21"/>
    <p:sldId id="285" r:id="rId22"/>
    <p:sldId id="283" r:id="rId23"/>
    <p:sldId id="284" r:id="rId24"/>
    <p:sldId id="290" r:id="rId25"/>
    <p:sldId id="289" r:id="rId26"/>
    <p:sldId id="291" r:id="rId27"/>
    <p:sldId id="292" r:id="rId28"/>
    <p:sldId id="293" r:id="rId29"/>
    <p:sldId id="29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5" r:id="rId39"/>
    <p:sldId id="27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98" autoAdjust="0"/>
    <p:restoredTop sz="84521" autoAdjust="0"/>
  </p:normalViewPr>
  <p:slideViewPr>
    <p:cSldViewPr snapToGrid="0">
      <p:cViewPr varScale="1">
        <p:scale>
          <a:sx n="74" d="100"/>
          <a:sy n="74" d="100"/>
        </p:scale>
        <p:origin x="898" y="67"/>
      </p:cViewPr>
      <p:guideLst/>
    </p:cSldViewPr>
  </p:slideViewPr>
  <p:outlineViewPr>
    <p:cViewPr>
      <p:scale>
        <a:sx n="33" d="100"/>
        <a:sy n="33" d="100"/>
      </p:scale>
      <p:origin x="0" y="-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A3A3-6972-41E5-802A-3D9541955BF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6B9B-6610-4FF3-B269-5711C22DF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Multi_Match</a:t>
            </a:r>
            <a:r>
              <a:rPr lang="en-US" baseline="0" dirty="0" smtClean="0"/>
              <a:t> records resolved, to move on to other unlinked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B9B-6610-4FF3-B269-5711C22DF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B9B-6610-4FF3-B269-5711C22DF2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B9B-6610-4FF3-B269-5711C22DF2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B9B-6610-4FF3-B269-5711C22DF2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4F61-8174-491E-A5E9-9E249F507F2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E953-2806-400A-AE99-94806AFF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0473"/>
            <a:ext cx="9144000" cy="2387600"/>
          </a:xfrm>
        </p:spPr>
        <p:txBody>
          <a:bodyPr/>
          <a:lstStyle/>
          <a:p>
            <a:r>
              <a:rPr lang="en-US" dirty="0" smtClean="0"/>
              <a:t>Cataloging Q &amp;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August 20, 2:00 PM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720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6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Linking Records between IZ and NZ (one by one)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only in NZ</a:t>
            </a:r>
          </a:p>
          <a:p>
            <a:r>
              <a:rPr lang="en-US" dirty="0" smtClean="0"/>
              <a:t>Record in IZ (with or without records in NZ)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Record only in NZ (new titles)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32" y="1177202"/>
            <a:ext cx="10412631" cy="5410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0119" y="2690198"/>
            <a:ext cx="214052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title to go to record view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4709" y="3138055"/>
            <a:ext cx="675410" cy="10391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5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MARC Record View page, click “Link”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6" y="1735283"/>
            <a:ext cx="11380483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200275"/>
            <a:ext cx="108108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277"/>
          </a:xfrm>
        </p:spPr>
        <p:txBody>
          <a:bodyPr>
            <a:normAutofit fontScale="90000"/>
          </a:bodyPr>
          <a:lstStyle/>
          <a:p>
            <a:r>
              <a:rPr lang="en-US" dirty="0"/>
              <a:t>Records in </a:t>
            </a:r>
            <a:r>
              <a:rPr lang="en-US" dirty="0" smtClean="0"/>
              <a:t>IZ – to link to NZ (Share with network)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1140402"/>
            <a:ext cx="7494443" cy="54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4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 Unlink IZ and NZ (Break the link)</a:t>
            </a:r>
            <a:br>
              <a:rPr lang="en-US" sz="3600" dirty="0" smtClean="0"/>
            </a:br>
            <a:r>
              <a:rPr lang="en-US" sz="3600" dirty="0" smtClean="0"/>
              <a:t>Open IZ record in MD Editor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61" y="1132610"/>
            <a:ext cx="9927648" cy="5461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2300" y="5091546"/>
            <a:ext cx="30341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“Copy to catalog” and save record to IZ. You can then delete the IZ 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>
            <a:normAutofit/>
          </a:bodyPr>
          <a:lstStyle/>
          <a:p>
            <a:r>
              <a:rPr lang="en-US" dirty="0" smtClean="0"/>
              <a:t>Records unlinked in IZ</a:t>
            </a: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8" y="1877724"/>
            <a:ext cx="9837593" cy="2218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2773" y="4747460"/>
            <a:ext cx="719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remain unlinked (e.g., </a:t>
            </a:r>
            <a:r>
              <a:rPr lang="en-US" sz="2400" dirty="0" err="1" smtClean="0"/>
              <a:t>circ</a:t>
            </a:r>
            <a:r>
              <a:rPr lang="en-US" sz="2400" dirty="0" smtClean="0"/>
              <a:t>-created records)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be deleted (all items have been withdrawn)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8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Electronic Title – Resolving Inactive Portfolios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5" y="2646797"/>
            <a:ext cx="10793349" cy="1759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193513"/>
            <a:ext cx="706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Electronic portfolios with no </a:t>
            </a:r>
            <a:r>
              <a:rPr lang="en-US" sz="3200" dirty="0" err="1" smtClean="0"/>
              <a:t>url</a:t>
            </a:r>
            <a:r>
              <a:rPr lang="en-US" sz="3200" dirty="0" smtClean="0"/>
              <a:t> link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7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Inactive electronic holdings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47" y="1264942"/>
            <a:ext cx="9949305" cy="5313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5751" y="2200366"/>
            <a:ext cx="337099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 with records linked to NZ</a:t>
            </a:r>
          </a:p>
          <a:p>
            <a:r>
              <a:rPr lang="en-US" sz="2000" dirty="0" smtClean="0"/>
              <a:t>Open Electronic holdings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0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0342"/>
            <a:ext cx="10250874" cy="4929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url</a:t>
            </a:r>
            <a:r>
              <a:rPr lang="en-US" dirty="0" smtClean="0"/>
              <a:t> in the Portfolio record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0018" y="4260272"/>
            <a:ext cx="470905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Need to find and enter valid </a:t>
            </a:r>
            <a:r>
              <a:rPr lang="en-US" sz="2000" dirty="0" err="1" smtClean="0">
                <a:solidFill>
                  <a:schemeClr val="bg1"/>
                </a:solidFill>
              </a:rPr>
              <a:t>url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from: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Bib record (856 field)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MD Editor – View original record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Locate 856 </a:t>
            </a:r>
            <a:r>
              <a:rPr lang="en-US" sz="2000" dirty="0" err="1" smtClean="0">
                <a:solidFill>
                  <a:schemeClr val="bg1"/>
                </a:solidFill>
              </a:rPr>
              <a:t>url</a:t>
            </a:r>
            <a:r>
              <a:rPr lang="en-US" sz="2000" dirty="0" smtClean="0">
                <a:solidFill>
                  <a:schemeClr val="bg1"/>
                </a:solidFill>
              </a:rPr>
              <a:t> from Aleph record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Locate 856 </a:t>
            </a:r>
            <a:r>
              <a:rPr lang="en-US" sz="2000" dirty="0" err="1" smtClean="0">
                <a:solidFill>
                  <a:schemeClr val="bg1"/>
                </a:solidFill>
              </a:rPr>
              <a:t>url</a:t>
            </a:r>
            <a:r>
              <a:rPr lang="en-US" sz="2000" dirty="0" smtClean="0">
                <a:solidFill>
                  <a:schemeClr val="bg1"/>
                </a:solidFill>
              </a:rPr>
              <a:t> from OCLC record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Ask your e-resources librarian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set to run a job in Alma</a:t>
            </a:r>
          </a:p>
          <a:p>
            <a:pPr lvl="1"/>
            <a:r>
              <a:rPr lang="en-US" b="1" dirty="0" smtClean="0"/>
              <a:t>Logical sets</a:t>
            </a:r>
          </a:p>
          <a:p>
            <a:pPr lvl="1"/>
            <a:r>
              <a:rPr lang="en-US" b="1" dirty="0" smtClean="0"/>
              <a:t>Itemized sets</a:t>
            </a:r>
          </a:p>
          <a:p>
            <a:pPr lvl="1"/>
            <a:r>
              <a:rPr lang="en-US" dirty="0" smtClean="0"/>
              <a:t>All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7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versions of original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83" y="1807585"/>
            <a:ext cx="5306257" cy="43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Aleph System id to look up record in Aleph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4" y="2589501"/>
            <a:ext cx="10950836" cy="3052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8773" y="4634346"/>
            <a:ext cx="301336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Aleph System ID in Alma (952 field)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7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927" y="275355"/>
            <a:ext cx="4454236" cy="10480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856 in Original Aleph Record (</a:t>
            </a:r>
            <a:r>
              <a:rPr lang="en-US" sz="2400" b="1" dirty="0" err="1" smtClean="0"/>
              <a:t>NetLibrary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ebook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" y="1527747"/>
            <a:ext cx="9811156" cy="2736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00" y="2461920"/>
            <a:ext cx="6861070" cy="4022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54" y="492397"/>
            <a:ext cx="34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Aleph System id to look up record in Aleph</a:t>
            </a:r>
          </a:p>
        </p:txBody>
      </p:sp>
    </p:spTree>
    <p:extLst>
      <p:ext uri="{BB962C8B-B14F-4D97-AF65-F5344CB8AC3E}">
        <p14:creationId xmlns:p14="http://schemas.microsoft.com/office/powerpoint/2010/main" val="9181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884"/>
          </a:xfrm>
        </p:spPr>
        <p:txBody>
          <a:bodyPr>
            <a:noAutofit/>
          </a:bodyPr>
          <a:lstStyle/>
          <a:p>
            <a:r>
              <a:rPr lang="en-US" sz="3600" dirty="0" smtClean="0"/>
              <a:t>Locate 856 from OCLC record -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11" y="1119621"/>
            <a:ext cx="9328111" cy="53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32" y="975534"/>
            <a:ext cx="10022032" cy="2312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94" y="3769041"/>
            <a:ext cx="8274410" cy="2869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0955" y="2763983"/>
            <a:ext cx="21717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“Portfolio list” to open record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98427" y="4814444"/>
            <a:ext cx="810491" cy="297883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09455" y="3154133"/>
            <a:ext cx="52993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28364" y="5309755"/>
            <a:ext cx="19638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Edit Portfolio to edit record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41764" y="3769041"/>
            <a:ext cx="987136" cy="33536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23655" y="218209"/>
            <a:ext cx="503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856 is located and copied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 the </a:t>
            </a:r>
            <a:r>
              <a:rPr lang="en-US" dirty="0" err="1" smtClean="0"/>
              <a:t>url</a:t>
            </a:r>
            <a:r>
              <a:rPr lang="en-US" dirty="0" smtClean="0"/>
              <a:t>, Enable the Proxy and click “Save”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3" y="1109664"/>
            <a:ext cx="11246427" cy="5563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24755" y="1109664"/>
            <a:ext cx="606135" cy="4593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4273" y="6098123"/>
            <a:ext cx="1111828" cy="50140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0954" y="5891645"/>
            <a:ext cx="300297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access making sure the </a:t>
            </a:r>
            <a:r>
              <a:rPr lang="en-US" sz="2000" dirty="0" err="1" smtClean="0"/>
              <a:t>url</a:t>
            </a:r>
            <a:r>
              <a:rPr lang="en-US" sz="2000" dirty="0" smtClean="0"/>
              <a:t> works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1" y="4374573"/>
            <a:ext cx="15586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</a:t>
            </a:r>
            <a:r>
              <a:rPr lang="en-US" dirty="0" err="1" smtClean="0"/>
              <a:t>url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4791" y="5486400"/>
            <a:ext cx="2369127" cy="4052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67" y="748778"/>
            <a:ext cx="7552613" cy="26158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728364" y="1028673"/>
            <a:ext cx="529936" cy="21823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2766" y="745599"/>
            <a:ext cx="1230533" cy="283102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2766" y="1672248"/>
            <a:ext cx="615266" cy="33319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36" y="3458160"/>
            <a:ext cx="9188674" cy="31405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38009" y="1153391"/>
            <a:ext cx="2479964" cy="748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Select and activate the resource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17273" y="1517073"/>
            <a:ext cx="2088572" cy="3117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7717973" y="1246909"/>
            <a:ext cx="885700" cy="28055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45674" y="4675908"/>
            <a:ext cx="457200" cy="290947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39045" y="4475853"/>
            <a:ext cx="209896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 Activated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5359" y="550718"/>
            <a:ext cx="2147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the portfolio record is saved, Alma will take you 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ack to the Portfolio 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78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Electronic Resource Became Active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1" y="2250497"/>
            <a:ext cx="11654658" cy="31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Resolved Records with no Inventory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49940"/>
            <a:ext cx="10210801" cy="533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327" y="3002972"/>
            <a:ext cx="29302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find/enter holdings; or</a:t>
            </a:r>
          </a:p>
          <a:p>
            <a:r>
              <a:rPr lang="en-US" sz="2000" dirty="0" smtClean="0"/>
              <a:t>To Delete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06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HC Records loaded into QB IZ – Examine/confirm/delete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9342"/>
            <a:ext cx="10504833" cy="47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Topics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991"/>
            <a:ext cx="10515600" cy="4794972"/>
          </a:xfrm>
        </p:spPr>
        <p:txBody>
          <a:bodyPr>
            <a:normAutofit/>
          </a:bodyPr>
          <a:lstStyle/>
          <a:p>
            <a:r>
              <a:rPr lang="en-US" dirty="0" smtClean="0"/>
              <a:t>Batch </a:t>
            </a:r>
            <a:r>
              <a:rPr lang="en-US" dirty="0" smtClean="0"/>
              <a:t>deletion of holdings on </a:t>
            </a:r>
            <a:r>
              <a:rPr lang="en-US" dirty="0" err="1" smtClean="0"/>
              <a:t>Connexion</a:t>
            </a:r>
            <a:endParaRPr lang="en-US" dirty="0" smtClean="0"/>
          </a:p>
          <a:p>
            <a:r>
              <a:rPr lang="en-US" dirty="0" smtClean="0"/>
              <a:t>Run a job to link IZ records to NZ</a:t>
            </a:r>
          </a:p>
          <a:p>
            <a:r>
              <a:rPr lang="en-US" dirty="0" smtClean="0"/>
              <a:t>Linking record between IZ and NZ </a:t>
            </a:r>
            <a:endParaRPr lang="en-US" dirty="0"/>
          </a:p>
          <a:p>
            <a:pPr lvl="1"/>
            <a:r>
              <a:rPr lang="en-US" dirty="0"/>
              <a:t>no IZ record – link NZ record to IZ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IZ record – share with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Unlink IZ records from NZ (break the NZ link)</a:t>
            </a:r>
          </a:p>
          <a:p>
            <a:r>
              <a:rPr lang="en-US" dirty="0" smtClean="0"/>
              <a:t>Resolving duplicate records</a:t>
            </a:r>
          </a:p>
          <a:p>
            <a:r>
              <a:rPr lang="en-US" dirty="0" smtClean="0"/>
              <a:t>Electronic holdings not activated (inactive portfolios – not available)</a:t>
            </a:r>
          </a:p>
          <a:p>
            <a:r>
              <a:rPr lang="en-US" dirty="0" smtClean="0"/>
              <a:t>Other IZs records loaded into local 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66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60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Alma Duplicate Title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50" y="933882"/>
            <a:ext cx="9267825" cy="58007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1964" y="1007918"/>
            <a:ext cx="924791" cy="384464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302780"/>
            <a:ext cx="10515600" cy="538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Locate records with identical OCLC# in 035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942110"/>
            <a:ext cx="10638502" cy="2875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8" y="4045186"/>
            <a:ext cx="11041591" cy="265695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340927" y="3065318"/>
            <a:ext cx="259773" cy="7524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3527" y="4166755"/>
            <a:ext cx="17248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History to locate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1" y="178089"/>
            <a:ext cx="10515600" cy="7778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Retrieve report of duplicate titles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852056"/>
            <a:ext cx="9546716" cy="291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54" y="3672599"/>
            <a:ext cx="6914284" cy="2980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5028" y="6258117"/>
            <a:ext cx="1465118" cy="30379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6"/>
            <a:ext cx="10515600" cy="694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Duplicate titles on Excel – To resolve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0153"/>
            <a:ext cx="10427981" cy="4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54" y="500206"/>
            <a:ext cx="10515600" cy="7363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Duplicate Records in Alma – Different locations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57" y="1481731"/>
            <a:ext cx="9700033" cy="51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Relink Records from Holdings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4" y="1912400"/>
            <a:ext cx="11544632" cy="47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91933"/>
            <a:ext cx="10515600" cy="6116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MD Editor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8" y="838634"/>
            <a:ext cx="11798322" cy="238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96" y="3570536"/>
            <a:ext cx="11367025" cy="3152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8227" y="1309255"/>
            <a:ext cx="1319646" cy="16729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Relink  from the Item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76" y="1690688"/>
            <a:ext cx="10650248" cy="38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Autofit/>
          </a:bodyPr>
          <a:lstStyle/>
          <a:p>
            <a:r>
              <a:rPr lang="en-US" sz="3600" dirty="0" smtClean="0"/>
              <a:t>Search and Select the Record to link to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5" y="1027906"/>
            <a:ext cx="10971249" cy="288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5" y="4188835"/>
            <a:ext cx="10482262" cy="24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Delete Holdings on </a:t>
            </a:r>
            <a:r>
              <a:rPr lang="en-US" sz="3600" dirty="0" err="1" smtClean="0"/>
              <a:t>WorldCat</a:t>
            </a:r>
            <a:r>
              <a:rPr lang="en-US" sz="3600" dirty="0" smtClean="0"/>
              <a:t> via </a:t>
            </a:r>
            <a:r>
              <a:rPr lang="en-US" sz="3600" dirty="0" err="1" smtClean="0"/>
              <a:t>Connexion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8245"/>
            <a:ext cx="10515600" cy="4628718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Alma publishing job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attach holdings for new titles</a:t>
            </a:r>
          </a:p>
          <a:p>
            <a:pPr lvl="1"/>
            <a:r>
              <a:rPr lang="en-US" dirty="0" smtClean="0"/>
              <a:t>Does NOT cancel holdings for withdrawn titles – Manual work is expected</a:t>
            </a:r>
          </a:p>
          <a:p>
            <a:pPr lvl="1"/>
            <a:r>
              <a:rPr lang="en-US" dirty="0" smtClean="0"/>
              <a:t>Cancel holdings can be done one by one or in batch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Autofit/>
          </a:bodyPr>
          <a:lstStyle/>
          <a:p>
            <a:r>
              <a:rPr lang="en-US" sz="3600" dirty="0" smtClean="0"/>
              <a:t>Move the OCLC# column to a new sheet and save a .txt file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396" y="1346698"/>
            <a:ext cx="1537162" cy="5376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95" y="1433944"/>
            <a:ext cx="6853768" cy="42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OCLC </a:t>
            </a:r>
            <a:r>
              <a:rPr lang="en-US" sz="3600" dirty="0" err="1" smtClean="0"/>
              <a:t>Connexion</a:t>
            </a:r>
            <a:r>
              <a:rPr lang="en-US" sz="3600" dirty="0" smtClean="0"/>
              <a:t> Client – Holdings by OCLC Number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08" y="2249941"/>
            <a:ext cx="79914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" y="220112"/>
            <a:ext cx="4009481" cy="2692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931" y="1465799"/>
            <a:ext cx="4330882" cy="289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948" y="2912946"/>
            <a:ext cx="4561540" cy="30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45" y="230044"/>
            <a:ext cx="10515600" cy="538884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Records not linked to NZ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45" y="986691"/>
            <a:ext cx="10439255" cy="57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>
            <a:normAutofit/>
          </a:bodyPr>
          <a:lstStyle/>
          <a:p>
            <a:r>
              <a:rPr lang="en-US" sz="3600" dirty="0"/>
              <a:t>Records not linked to </a:t>
            </a:r>
            <a:r>
              <a:rPr lang="en-US" sz="3600" dirty="0" smtClean="0"/>
              <a:t>NZ – Resolve in batch with a job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864"/>
            <a:ext cx="10515600" cy="4878099"/>
          </a:xfrm>
        </p:spPr>
        <p:txBody>
          <a:bodyPr/>
          <a:lstStyle/>
          <a:p>
            <a:r>
              <a:rPr lang="en-US" dirty="0" smtClean="0"/>
              <a:t>Resolve unlinked records by category, filter out local records that should not be linked to NZ</a:t>
            </a:r>
          </a:p>
          <a:p>
            <a:pPr lvl="1"/>
            <a:r>
              <a:rPr lang="en-US" dirty="0" smtClean="0"/>
              <a:t>Equipment, personal copy on reserve, local leisure ready collection</a:t>
            </a:r>
          </a:p>
          <a:p>
            <a:pPr lvl="1"/>
            <a:r>
              <a:rPr lang="en-US" dirty="0" smtClean="0"/>
              <a:t>Leave records in a set that should be linked to NZ</a:t>
            </a:r>
          </a:p>
          <a:p>
            <a:pPr lvl="1"/>
            <a:r>
              <a:rPr lang="en-US" dirty="0" smtClean="0"/>
              <a:t>Run a job to batch link to NZ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0" y="3512836"/>
            <a:ext cx="10367529" cy="30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617</Words>
  <Application>Microsoft Office PowerPoint</Application>
  <PresentationFormat>Widescreen</PresentationFormat>
  <Paragraphs>94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Cataloging Q &amp; A</vt:lpstr>
      <vt:lpstr>Correction</vt:lpstr>
      <vt:lpstr>Topics  </vt:lpstr>
      <vt:lpstr>Delete Holdings on WorldCat via Connexion</vt:lpstr>
      <vt:lpstr>Move the OCLC# column to a new sheet and save a .txt file</vt:lpstr>
      <vt:lpstr>OCLC Connexion Client – Holdings by OCLC Number</vt:lpstr>
      <vt:lpstr>PowerPoint Presentation</vt:lpstr>
      <vt:lpstr>Records not linked to NZ </vt:lpstr>
      <vt:lpstr>Records not linked to NZ – Resolve in batch with a job </vt:lpstr>
      <vt:lpstr>Linking Records between IZ and NZ (one by one)</vt:lpstr>
      <vt:lpstr>Record only in NZ (new titles)</vt:lpstr>
      <vt:lpstr>From MARC Record View page, click “Link”</vt:lpstr>
      <vt:lpstr>PowerPoint Presentation</vt:lpstr>
      <vt:lpstr>Records in IZ – to link to NZ (Share with network) </vt:lpstr>
      <vt:lpstr>To Unlink IZ and NZ (Break the link) Open IZ record in MD Editor</vt:lpstr>
      <vt:lpstr>Records unlinked in IZ  </vt:lpstr>
      <vt:lpstr>Electronic Title – Resolving Inactive Portfolios</vt:lpstr>
      <vt:lpstr>Inactive electronic holdings</vt:lpstr>
      <vt:lpstr>No url in the Portfolio record</vt:lpstr>
      <vt:lpstr>View versions of original record</vt:lpstr>
      <vt:lpstr>Use Aleph System id to look up record in Aleph</vt:lpstr>
      <vt:lpstr>No 856 in Original Aleph Record (NetLibrary ebook)</vt:lpstr>
      <vt:lpstr>Locate 856 from OCLC record - </vt:lpstr>
      <vt:lpstr>PowerPoint Presentation</vt:lpstr>
      <vt:lpstr>Enter the url, Enable the Proxy and click “Save”</vt:lpstr>
      <vt:lpstr>PowerPoint Presentation</vt:lpstr>
      <vt:lpstr>Electronic Resource Became Active</vt:lpstr>
      <vt:lpstr>Resolved Records with no Inventory</vt:lpstr>
      <vt:lpstr>HC Records loaded into QB IZ – Examine/confirm/delete</vt:lpstr>
      <vt:lpstr>Alma Duplicate Title Analysis</vt:lpstr>
      <vt:lpstr>Locate records with identical OCLC# in 035</vt:lpstr>
      <vt:lpstr>Retrieve report of duplicate titles</vt:lpstr>
      <vt:lpstr>Duplicate titles on Excel – To resolve</vt:lpstr>
      <vt:lpstr>Duplicate Records in Alma – Different locations</vt:lpstr>
      <vt:lpstr>Relink Records from Holdings</vt:lpstr>
      <vt:lpstr>In MD Editor</vt:lpstr>
      <vt:lpstr>Relink  from the Item Record</vt:lpstr>
      <vt:lpstr>Search and Select the Record to link to</vt:lpstr>
      <vt:lpstr>Questions</vt:lpstr>
    </vt:vector>
  </TitlesOfParts>
  <Company>City University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Set – Records to be deleted</dc:title>
  <dc:creator>cathy</dc:creator>
  <cp:lastModifiedBy>cathy</cp:lastModifiedBy>
  <cp:revision>59</cp:revision>
  <dcterms:created xsi:type="dcterms:W3CDTF">2020-08-18T11:54:05Z</dcterms:created>
  <dcterms:modified xsi:type="dcterms:W3CDTF">2020-08-24T20:39:08Z</dcterms:modified>
</cp:coreProperties>
</file>